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76"/>
  </p:notesMasterIdLst>
  <p:handoutMasterIdLst>
    <p:handoutMasterId r:id="rId77"/>
  </p:handoutMasterIdLst>
  <p:sldIdLst>
    <p:sldId id="266" r:id="rId4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8" r:id="rId21"/>
    <p:sldId id="389" r:id="rId22"/>
    <p:sldId id="390" r:id="rId23"/>
    <p:sldId id="391" r:id="rId24"/>
    <p:sldId id="392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8" r:id="rId53"/>
    <p:sldId id="429" r:id="rId54"/>
    <p:sldId id="430" r:id="rId55"/>
    <p:sldId id="431" r:id="rId56"/>
    <p:sldId id="432" r:id="rId57"/>
    <p:sldId id="433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1" r:id="rId66"/>
    <p:sldId id="442" r:id="rId67"/>
    <p:sldId id="421" r:id="rId68"/>
    <p:sldId id="422" r:id="rId69"/>
    <p:sldId id="423" r:id="rId70"/>
    <p:sldId id="424" r:id="rId71"/>
    <p:sldId id="425" r:id="rId72"/>
    <p:sldId id="426" r:id="rId73"/>
    <p:sldId id="427" r:id="rId74"/>
    <p:sldId id="370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  <p14:sldId id="389"/>
            <p14:sldId id="390"/>
            <p14:sldId id="391"/>
            <p14:sldId id="392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21"/>
            <p14:sldId id="422"/>
            <p14:sldId id="423"/>
            <p14:sldId id="424"/>
            <p14:sldId id="425"/>
            <p14:sldId id="426"/>
            <p14:sldId id="427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C7D"/>
    <a:srgbClr val="4D586B"/>
    <a:srgbClr val="5F6C7E"/>
    <a:srgbClr val="BB4646"/>
    <a:srgbClr val="01A2B5"/>
    <a:srgbClr val="02A2B5"/>
    <a:srgbClr val="4687AC"/>
    <a:srgbClr val="6A99A8"/>
    <a:srgbClr val="40799A"/>
    <a:srgbClr val="5D8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81625" autoAdjust="0"/>
  </p:normalViewPr>
  <p:slideViewPr>
    <p:cSldViewPr snapToGrid="0" snapToObjects="1">
      <p:cViewPr varScale="1">
        <p:scale>
          <a:sx n="135" d="100"/>
          <a:sy n="135" d="100"/>
        </p:scale>
        <p:origin x="125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19:50:21.815"/>
    </inkml:context>
    <inkml:brush xml:id="br0">
      <inkml:brushProperty name="width" value="0.0265" units="cm"/>
      <inkml:brushProperty name="height" value="0.0265" units="cm"/>
    </inkml:brush>
    <inkml:brush xml:id="br1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70E4EF39-ABE3-4A4F-8F31-19DFF5B8380A}" emma:medium="tactile" emma:mode="ink">
          <msink:context xmlns:msink="http://schemas.microsoft.com/ink/2010/main" type="writingRegion" rotatedBoundingBox="-213,11285 3503,11285 3503,11661 -213,11661"/>
        </emma:interpretation>
      </emma:emma>
    </inkml:annotationXML>
    <inkml:traceGroup>
      <inkml:annotationXML>
        <emma:emma xmlns:emma="http://www.w3.org/2003/04/emma" version="1.0">
          <emma:interpretation id="{A45D882C-C549-4F5E-A417-C2944024D65A}" emma:medium="tactile" emma:mode="ink">
            <msink:context xmlns:msink="http://schemas.microsoft.com/ink/2010/main" type="paragraph" rotatedBoundingBox="-213,11285 3503,11285 3503,11661 -213,11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E595D8-12DB-4AF2-AEE3-50332CD8F809}" emma:medium="tactile" emma:mode="ink">
              <msink:context xmlns:msink="http://schemas.microsoft.com/ink/2010/main" type="line" rotatedBoundingBox="-213,11285 3503,11285 3503,11661 -213,11661"/>
            </emma:interpretation>
          </emma:emma>
        </inkml:annotationXML>
        <inkml:traceGroup>
          <inkml:annotationXML>
            <emma:emma xmlns:emma="http://www.w3.org/2003/04/emma" version="1.0">
              <emma:interpretation id="{268853EA-1328-42A8-AF95-E5A3325C5AAA}" emma:medium="tactile" emma:mode="ink">
                <msink:context xmlns:msink="http://schemas.microsoft.com/ink/2010/main" type="inkWord" rotatedBoundingBox="-213,11285 -163,11285 -163,11300 -213,11300"/>
              </emma:interpretation>
              <emma:one-of disjunction-type="recognition" id="oneOf0">
                <emma:interpretation id="interp0" emma:lang="en-US" emma:confidence="0">
                  <emma:literal>-</emma:literal>
                </emma:interpretation>
                <emma:interpretation id="interp1" emma:lang="en-US" emma:confidence="0">
                  <emma:literal>_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.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890 11537 4160,'50'0'-2336</inkml:trace>
        </inkml:traceGroup>
        <inkml:traceGroup>
          <inkml:annotationXML>
            <emma:emma xmlns:emma="http://www.w3.org/2003/04/emma" version="1.0">
              <emma:interpretation id="{464E78E3-654F-499C-B0E7-1FEF90097762}" emma:medium="tactile" emma:mode="ink">
                <msink:context xmlns:msink="http://schemas.microsoft.com/ink/2010/main" type="inkWord" rotatedBoundingBox="3440,11648 3503,11648 3503,11661 3440,11661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.</emma:literal>
                </emma:interpretation>
                <emma:interpretation id="interp7" emma:lang="en-US" emma:confidence="0">
                  <emma:literal>-</emma:literal>
                </emma:interpretation>
                <emma:interpretation id="interp8" emma:lang="en-US" emma:confidence="0">
                  <emma:literal>4</emma:literal>
                </emma:interpretation>
                <emma:interpretation id="interp9" emma:lang="en-US" emma:confidence="0">
                  <emma:literal>&amp;</emma:literal>
                </emma:interpretation>
              </emma:one-of>
            </emma:emma>
          </inkml:annotationXML>
          <inkml:trace contextRef="#ctx0" brushRef="#br1" timeOffset="401">4607 11912 9216,'-26'-12'3520,"14"12"-1920,0 0-2848,-1 0 128,13 0-1664,13 0-640,-1 0 960,0 0 480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this question about whether you can expect your program to produce a good answer, you’re going to need two tools.</a:t>
            </a:r>
          </a:p>
          <a:p>
            <a:endParaRPr lang="en-US" dirty="0"/>
          </a:p>
          <a:p>
            <a:r>
              <a:rPr lang="en-US" dirty="0"/>
              <a:t>The first is a more precise understanding of how numbers are stored and manipulated. That’s the topic of this lesson.</a:t>
            </a:r>
          </a:p>
          <a:p>
            <a:endParaRPr lang="en-US" dirty="0"/>
          </a:p>
          <a:p>
            <a:r>
              <a:rPr lang="en-US" dirty="0"/>
              <a:t>It’s an important foundation. Why? Because from it we’ll be able to develop a more abstract model for reasoning about – and then proving – that our programs can produce meaningful answers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Even if we only get a finite number of bits and rounding errors occur.</a:t>
            </a:r>
          </a:p>
          <a:p>
            <a:endParaRPr lang="en-US" dirty="0" smtClean="0"/>
          </a:p>
          <a:p>
            <a:r>
              <a:rPr lang="en-US" dirty="0" smtClean="0"/>
              <a:t>So with that as motivation, let’s get started.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there’s the significand.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suppose in particular that there are “dee” digits for the fractional part.</a:t>
            </a:r>
          </a:p>
          <a:p>
            <a:endParaRPr lang="en-US" dirty="0"/>
          </a:p>
          <a:p>
            <a:r>
              <a:rPr lang="en-US" dirty="0"/>
              <a:t>And lastly there’s the exponent.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0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take this to be a signed integer with “pee” digits.</a:t>
            </a:r>
          </a:p>
          <a:p>
            <a:endParaRPr lang="en-US" dirty="0"/>
          </a:p>
          <a:p>
            <a:r>
              <a:rPr lang="en-US" dirty="0"/>
              <a:t>IEEE-754 implements the tuple in a slightly different way than what we’ve discussed so far.</a:t>
            </a:r>
          </a:p>
          <a:p>
            <a:endParaRPr lang="en-US" dirty="0"/>
          </a:p>
          <a:p>
            <a:r>
              <a:rPr lang="en-US" dirty="0"/>
              <a:t>Let’s see how.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consider the significand.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IEEE standard says that if the value being represented is *not* zero, then the leading digit is always *implicitly* equal 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95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at least two reasons for that.</a:t>
            </a:r>
          </a:p>
          <a:p>
            <a:endParaRPr lang="en-US" dirty="0"/>
          </a:p>
          <a:p>
            <a:r>
              <a:rPr lang="en-US" dirty="0"/>
              <a:t>First, by the convention of scientific notation, you always have a digit to the left of the fractional point.</a:t>
            </a:r>
          </a:p>
          <a:p>
            <a:endParaRPr lang="en-US" dirty="0"/>
          </a:p>
          <a:p>
            <a:r>
              <a:rPr lang="en-US" dirty="0"/>
              <a:t>In binary, that number can only be one, unless the entire number is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49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Secondly, if it’s always equal to one, then you don’t need to store it at all.</a:t>
            </a:r>
          </a:p>
          <a:p>
            <a:endParaRPr lang="en-US" dirty="0"/>
          </a:p>
          <a:p>
            <a:r>
              <a:rPr lang="en-US" dirty="0"/>
              <a:t>That saves you one bit of storage in the overall representation, which effectively increases the range of values you can represent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next thing the standard says concerns the exponent.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it says the exponent range will be slightly asymmetric.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29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does that mean and why?</a:t>
            </a:r>
          </a:p>
          <a:p>
            <a:endParaRPr lang="en-US" dirty="0"/>
          </a:p>
          <a:p>
            <a:r>
              <a:rPr lang="en-US" dirty="0"/>
              <a:t>Let’s take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are back in base ten with a two-digit exponent.</a:t>
            </a:r>
          </a:p>
          <a:p>
            <a:endParaRPr lang="en-US" dirty="0"/>
          </a:p>
          <a:p>
            <a:r>
              <a:rPr lang="en-US" dirty="0"/>
              <a:t>What’s the exponent range?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8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all modern computers store floating-point values in the same way.</a:t>
            </a:r>
          </a:p>
          <a:p>
            <a:endParaRPr lang="en-US" dirty="0"/>
          </a:p>
          <a:p>
            <a:r>
              <a:rPr lang="en-US" dirty="0"/>
              <a:t>It’s a format referred to as the IEEE-754 standard.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277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get two digits, then it’s the interval from minus 99 to plus 99.</a:t>
            </a:r>
          </a:p>
          <a:p>
            <a:endParaRPr lang="en-US" dirty="0"/>
          </a:p>
          <a:p>
            <a:r>
              <a:rPr lang="en-US" dirty="0"/>
              <a:t>That’s symmetric about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88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standard will specify a non-symmetric interval.</a:t>
            </a:r>
          </a:p>
          <a:p>
            <a:endParaRPr lang="en-US" dirty="0"/>
          </a:p>
          <a:p>
            <a:r>
              <a:rPr lang="en-US" dirty="0"/>
              <a:t>The main reason is so the format can encode special values, like a symbolic Infinity.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57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even a special “not-a-number” value, or “</a:t>
            </a:r>
            <a:r>
              <a:rPr lang="en-US" dirty="0" err="1"/>
              <a:t>NaNs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64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generate </a:t>
            </a:r>
            <a:r>
              <a:rPr lang="en-US" dirty="0" err="1"/>
              <a:t>NaNs</a:t>
            </a:r>
            <a:r>
              <a:rPr lang="en-US" dirty="0"/>
              <a:t> when you do things like zero-divided-by-zero.</a:t>
            </a:r>
          </a:p>
          <a:p>
            <a:endParaRPr lang="en-US" dirty="0"/>
          </a:p>
          <a:p>
            <a:r>
              <a:rPr lang="en-US" dirty="0"/>
              <a:t>[image credit from “The Prisoner”: https://ih1.redbubble.net/image.119421570.0739/flat,1000x1000,075,f.jpg]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08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fact, you’ve probably encountered </a:t>
            </a:r>
            <a:r>
              <a:rPr lang="en-US" dirty="0" err="1"/>
              <a:t>NaNs</a:t>
            </a:r>
            <a:r>
              <a:rPr lang="en-US" dirty="0"/>
              <a:t> in your favorite statistics package, as it’s sometimes used to represent missing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57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IEEE-754 says some other important things.</a:t>
            </a:r>
          </a:p>
          <a:p>
            <a:endParaRPr lang="en-US" dirty="0"/>
          </a:p>
          <a:p>
            <a:r>
              <a:rPr lang="en-US" dirty="0"/>
              <a:t>One is to define some standard sizes, which we can then rely on being available on any compliant hardware.</a:t>
            </a:r>
          </a:p>
          <a:p>
            <a:endParaRPr lang="en-US" dirty="0"/>
          </a:p>
          <a:p>
            <a:r>
              <a:rPr lang="en-US" dirty="0"/>
              <a:t>The first most important one is known as “single-precision.”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223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you’ve used C, C++, or Java, it’s available to you via the “float” primitive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15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it, you get a total of 32 bits to store your number.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76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one bit for the sign, of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797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 significand?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65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of its most important features, based on what you’ve learned so far.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96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that, you get 24 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700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there is the exponent.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7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that, you get 8 bits.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632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seeing these values, you might protest!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77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all, 1 plus 24 plus 8 is 33, not 32!</a:t>
            </a:r>
          </a:p>
          <a:p>
            <a:endParaRPr lang="en-US" dirty="0"/>
          </a:p>
          <a:p>
            <a:r>
              <a:rPr lang="en-US" dirty="0"/>
              <a:t>So what’s going 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the leading 1 is always there for any non-zero, so you don’t need to store it!</a:t>
            </a:r>
          </a:p>
          <a:p>
            <a:endParaRPr lang="en-US" dirty="0"/>
          </a:p>
          <a:p>
            <a:r>
              <a:rPr lang="en-US" dirty="0"/>
              <a:t>So although we represent the significand using 24 bits, you only need to store the 23 bits that comprise the fraction.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93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see what this configuration of bits implies.</a:t>
            </a:r>
          </a:p>
          <a:p>
            <a:endParaRPr lang="en-US" dirty="0"/>
          </a:p>
          <a:p>
            <a:r>
              <a:rPr lang="en-US" dirty="0"/>
              <a:t>First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254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smallest possible positive value?</a:t>
            </a:r>
          </a:p>
          <a:p>
            <a:endParaRPr lang="en-US" dirty="0"/>
          </a:p>
          <a:p>
            <a:r>
              <a:rPr lang="en-US" dirty="0"/>
              <a:t>You might pause now for a moment to think about it first.</a:t>
            </a:r>
          </a:p>
          <a:p>
            <a:endParaRPr lang="en-US" dirty="0"/>
          </a:p>
          <a:p>
            <a:r>
              <a:rPr lang="en-US" dirty="0"/>
              <a:t>Since its positive, let’s start with the significand.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81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value has the implicit 1 followed by all zeroes.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322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two, raised to some exponent.</a:t>
            </a:r>
          </a:p>
          <a:p>
            <a:endParaRPr lang="en-US" dirty="0"/>
          </a:p>
          <a:p>
            <a:r>
              <a:rPr lang="en-US" dirty="0"/>
              <a:t>What’s the smallest exponent?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74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ask for the mathematical value of some string, like 0.25, in base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44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the standard, it’s negative 126.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979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the answer: 2 raised to the power minus 126.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5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base 10 equivalent is about 1.18 times ten to the minus 38, which is a pretty small number.</a:t>
            </a:r>
          </a:p>
          <a:p>
            <a:endParaRPr lang="en-US" dirty="0"/>
          </a:p>
          <a:p>
            <a:r>
              <a:rPr lang="en-US" dirty="0"/>
              <a:t>Just for reference, the smallest known particle is a quark, which is about 10 to the power minus 18 meters.</a:t>
            </a:r>
          </a:p>
          <a:p>
            <a:endParaRPr lang="en-US" dirty="0"/>
          </a:p>
          <a:p>
            <a:r>
              <a:rPr lang="en-US" dirty="0"/>
              <a:t>So this smallest single-precision value is tiny!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10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ask another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75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smallest positive value *greater than* 1?</a:t>
            </a:r>
          </a:p>
          <a:p>
            <a:endParaRPr lang="en-US" dirty="0"/>
          </a:p>
          <a:p>
            <a:r>
              <a:rPr lang="en-US" dirty="0"/>
              <a:t>Again, pause for a moment to see if you can figure it out first.</a:t>
            </a:r>
          </a:p>
          <a:p>
            <a:endParaRPr lang="en-US" dirty="0"/>
          </a:p>
          <a:p>
            <a:r>
              <a:rPr lang="en-US" dirty="0"/>
              <a:t>I suggest starting with the exponent.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761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a value that is more than 1, so the smallest possible exponent is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872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leaves us with the significand.</a:t>
            </a:r>
          </a:p>
          <a:p>
            <a:endParaRPr lang="en-US" dirty="0"/>
          </a:p>
          <a:p>
            <a:r>
              <a:rPr lang="en-US" dirty="0"/>
              <a:t>What value do we want?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9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smallest value has a 1 in the rightmost, or “least significant”,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253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particular value has a special significance.</a:t>
            </a:r>
          </a:p>
          <a:p>
            <a:endParaRPr lang="en-US" dirty="0"/>
          </a:p>
          <a:p>
            <a:r>
              <a:rPr lang="en-US" dirty="0"/>
              <a:t>In particular, think of it in the form, “1 plus epsilon.”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18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“epsilon” tell you?</a:t>
            </a:r>
          </a:p>
          <a:p>
            <a:endParaRPr lang="en-US" dirty="0"/>
          </a:p>
          <a:p>
            <a:r>
              <a:rPr lang="en-US" dirty="0"/>
              <a:t>Well, any time you make a rounding error, any bits corresponding to values smaller than epsilon might be lost.</a:t>
            </a:r>
          </a:p>
          <a:p>
            <a:endParaRPr lang="en-US" dirty="0"/>
          </a:p>
          <a:p>
            <a:r>
              <a:rPr lang="en-US" dirty="0"/>
              <a:t>So I would claim that it represents the largest relative error after rounding.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5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our tuple notation, consisting of a sign, significand, and exponent.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873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moment to see why.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23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“</a:t>
            </a:r>
            <a:r>
              <a:rPr lang="en-US" dirty="0" err="1"/>
              <a:t>vee</a:t>
            </a:r>
            <a:r>
              <a:rPr lang="en-US" dirty="0"/>
              <a:t>” be the *exact* mathematical value of some number, written as a significand “s” times two to some integer exponent, “x”.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3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“v-hat” denote the floating-point value that is closest to “v”.</a:t>
            </a:r>
          </a:p>
          <a:p>
            <a:endParaRPr lang="en-US" dirty="0"/>
          </a:p>
          <a:p>
            <a:r>
              <a:rPr lang="en-US" dirty="0"/>
              <a:t>Assume the exponent range is large enough to contain “v”, so that the 2 to the “x” part is the same for both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761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the relative error?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063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just the absolute difference between “v-hat” and “v” normalized by the magnitude of “v”.</a:t>
            </a:r>
          </a:p>
          <a:p>
            <a:endParaRPr lang="en-US" dirty="0"/>
          </a:p>
          <a:p>
            <a:r>
              <a:rPr lang="en-US" dirty="0"/>
              <a:t>That can be rewritten in terms of the significands.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473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basically just their relative difference, since the exponent factors cancel.</a:t>
            </a:r>
          </a:p>
          <a:p>
            <a:endParaRPr lang="en-US" dirty="0"/>
          </a:p>
          <a:p>
            <a:r>
              <a:rPr lang="en-US" dirty="0"/>
              <a:t>So how large is this? Consider the numerator, “s-hat” minus “s”.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114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true significand might look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3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plus a possibly long string of digits.</a:t>
            </a:r>
          </a:p>
          <a:p>
            <a:endParaRPr lang="en-US" dirty="0"/>
          </a:p>
          <a:p>
            <a:r>
              <a:rPr lang="en-US" dirty="0"/>
              <a:t>What about the floating-point significand, “s-hat”?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27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it’s floating-point, it has to stop at some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8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it will be a truncated---and possibly rounded---value near the true significand.</a:t>
            </a:r>
          </a:p>
          <a:p>
            <a:endParaRPr lang="en-US" dirty="0"/>
          </a:p>
          <a:p>
            <a:r>
              <a:rPr lang="en-US" dirty="0"/>
              <a:t>And how large could the difference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2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idea works in any base, such as binary or base-2.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296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right, epsilon.</a:t>
            </a:r>
          </a:p>
          <a:p>
            <a:endParaRPr lang="en-US" dirty="0"/>
          </a:p>
          <a:p>
            <a:r>
              <a:rPr lang="en-US" dirty="0"/>
              <a:t>So that bounds the relative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850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can’t be larger than epsilon divided by the true significand.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5714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for the true significand, it must be at least one for any non-zero “v”.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14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the relative error is at most epsilon.</a:t>
            </a:r>
          </a:p>
          <a:p>
            <a:endParaRPr lang="en-US" dirty="0"/>
          </a:p>
          <a:p>
            <a:r>
              <a:rPr lang="en-US" dirty="0"/>
              <a:t>Ok, so let’s pick up where we left off, which was the analysis of single-precision.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4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this epsilon has a special significance, let’s give it a name.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337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refer to it as “machine epsilon.”</a:t>
            </a:r>
          </a:p>
          <a:p>
            <a:endParaRPr lang="en-US" dirty="0"/>
          </a:p>
          <a:p>
            <a:r>
              <a:rPr lang="en-US" dirty="0"/>
              <a:t>Its value will, of course, depend on the number of bits of the significand.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461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its value is 2 to the power minus 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796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base 10, that’s about 1.19 times ten to the power minus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92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standard defines at least one more canonical format.</a:t>
            </a:r>
          </a:p>
          <a:p>
            <a:endParaRPr lang="en-US" dirty="0"/>
          </a:p>
          <a:p>
            <a:r>
              <a:rPr lang="en-US" dirty="0"/>
              <a:t>It’s called double-precision.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612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languages like C, C++, and Java, it goes by the primitive type name “double.”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79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IEEE-754 describes how to store and do arithmetic in both decimal and binary bases, but for the moment, let’s focus only on the binary case.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2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importantly for this class, in languages like Python and R, it is the *default* type.</a:t>
            </a:r>
          </a:p>
          <a:p>
            <a:endParaRPr lang="en-US" dirty="0"/>
          </a:p>
          <a:p>
            <a:r>
              <a:rPr lang="en-US" dirty="0"/>
              <a:t>Here is how it is configured.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25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64-bit type, rather than 32 in single.</a:t>
            </a:r>
          </a:p>
          <a:p>
            <a:endParaRPr lang="en-US" dirty="0"/>
          </a:p>
          <a:p>
            <a:r>
              <a:rPr lang="en-US" dirty="0"/>
              <a:t>And the significand and exponent are 53 bits and 11 bits.</a:t>
            </a:r>
          </a:p>
          <a:p>
            <a:endParaRPr lang="en-US" dirty="0"/>
          </a:p>
          <a:p>
            <a:r>
              <a:rPr lang="en-US" dirty="0"/>
              <a:t>Based on our analysis of single-precision, you might ask yourself, for instance, what’s the smallest positive value? Or what’s machine epsilon for double-precision?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227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realize that was a lot of detail, so let me remind you of what I think is the most important takeaway.</a:t>
            </a:r>
          </a:p>
          <a:p>
            <a:endParaRPr lang="en-US" dirty="0"/>
          </a:p>
          <a:p>
            <a:r>
              <a:rPr lang="en-US" dirty="0"/>
              <a:t>It’s the concept of “machine epsilon.”</a:t>
            </a:r>
          </a:p>
          <a:p>
            <a:endParaRPr lang="en-US" dirty="0"/>
          </a:p>
          <a:p>
            <a:r>
              <a:rPr lang="en-US" dirty="0"/>
              <a:t>It’s a value that depends on the floating-point format, and it bounds the largest relative error due to roundoff.</a:t>
            </a:r>
          </a:p>
          <a:p>
            <a:endParaRPr lang="en-US" dirty="0"/>
          </a:p>
          <a:p>
            <a:r>
              <a:rPr lang="en-US" dirty="0"/>
              <a:t>In the next lesson, we’ll see how to use </a:t>
            </a:r>
            <a:r>
              <a:rPr lang="en-US"/>
              <a:t>that fact.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6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start, consider any finite tuple representation in binary.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29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there’s the 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29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customXml" Target="../ink/ink1.xm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dirty="0"/>
              <a:t>Does my (numerical) program compute the right answer?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The IEEE-754 Binary Encoding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-76710" y="4062871"/>
              <a:ext cx="1337940" cy="135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1388" y="4058191"/>
                <a:ext cx="1346936" cy="1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41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4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 descr="http://people.eecs.berkeley.edu/~wkahan/wkarto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304"/>
            <a:ext cx="693201" cy="103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7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0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7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050" name="Picture 2" descr="https://ih1.redbubble.net/image.119421570.0739/flat,1000x1000,075,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5" b="28274"/>
          <a:stretch/>
        </p:blipFill>
        <p:spPr bwMode="auto">
          <a:xfrm>
            <a:off x="194872" y="4266945"/>
            <a:ext cx="964863" cy="6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39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7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2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4722"/>
          <a:stretch/>
        </p:blipFill>
        <p:spPr>
          <a:xfrm>
            <a:off x="0" y="0"/>
            <a:ext cx="32258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306" b="77959"/>
          <a:stretch/>
        </p:blipFill>
        <p:spPr>
          <a:xfrm>
            <a:off x="3136900" y="179947"/>
            <a:ext cx="6007100" cy="11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8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4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9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2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342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3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94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4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1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8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2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00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6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2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9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4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13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21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78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2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0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28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2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0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7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2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2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949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0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5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1713</Words>
  <Application>Microsoft Macintosh PowerPoint</Application>
  <PresentationFormat>On-screen Show (16:9)</PresentationFormat>
  <Paragraphs>247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203</cp:revision>
  <dcterms:created xsi:type="dcterms:W3CDTF">2017-01-20T18:55:05Z</dcterms:created>
  <dcterms:modified xsi:type="dcterms:W3CDTF">2017-09-25T23:02:30Z</dcterms:modified>
</cp:coreProperties>
</file>